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6" r:id="rId4"/>
    <p:sldId id="267" r:id="rId5"/>
    <p:sldId id="268" r:id="rId6"/>
    <p:sldId id="271" r:id="rId7"/>
    <p:sldId id="269" r:id="rId8"/>
    <p:sldId id="272" r:id="rId9"/>
    <p:sldId id="265" r:id="rId10"/>
    <p:sldId id="263" r:id="rId11"/>
    <p:sldId id="258" r:id="rId12"/>
    <p:sldId id="259" r:id="rId13"/>
    <p:sldId id="264" r:id="rId14"/>
    <p:sldId id="261" r:id="rId15"/>
    <p:sldId id="262" r:id="rId16"/>
    <p:sldId id="284" r:id="rId17"/>
    <p:sldId id="281" r:id="rId18"/>
    <p:sldId id="282" r:id="rId19"/>
    <p:sldId id="283" r:id="rId20"/>
    <p:sldId id="285" r:id="rId21"/>
    <p:sldId id="286" r:id="rId22"/>
    <p:sldId id="287" r:id="rId23"/>
    <p:sldId id="288" r:id="rId24"/>
    <p:sldId id="291" r:id="rId25"/>
    <p:sldId id="292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3" autoAdjust="0"/>
    <p:restoredTop sz="87960" autoAdjust="0"/>
  </p:normalViewPr>
  <p:slideViewPr>
    <p:cSldViewPr snapToGrid="0" snapToObjects="1">
      <p:cViewPr>
        <p:scale>
          <a:sx n="90" d="100"/>
          <a:sy n="90" d="100"/>
        </p:scale>
        <p:origin x="-2400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CF970-2570-EB47-BA6A-F6A139B91BA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F3A19-0A45-F949-B8FC-19449F244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634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C2804-3288-0A47-B839-05DC40458347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B80E8-426D-BA48-AA6E-025EE3FE81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80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Difficulty – unlike on land, we don’t see most of what happens; Processes, individuals etc… </a:t>
            </a:r>
          </a:p>
          <a:p>
            <a:endParaRPr lang="en-US" dirty="0" smtClean="0"/>
          </a:p>
          <a:p>
            <a:r>
              <a:rPr lang="en-US" dirty="0" smtClean="0"/>
              <a:t>This makes marine ecology hard,</a:t>
            </a:r>
            <a:r>
              <a:rPr lang="en-US" baseline="0" dirty="0" smtClean="0"/>
              <a:t> for example it is difficult to monitor change through time… we are restricted to field seasons… so we get snapshots / </a:t>
            </a:r>
            <a:r>
              <a:rPr lang="en-US" baseline="0" dirty="0" err="1" smtClean="0"/>
              <a:t>glimses</a:t>
            </a:r>
            <a:r>
              <a:rPr lang="en-US" baseline="0" dirty="0" smtClean="0"/>
              <a:t> of data to infer what is happening through space and time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5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depending on when you sample you may get different impression</a:t>
            </a:r>
            <a:r>
              <a:rPr lang="en-US" baseline="0" dirty="0" smtClean="0"/>
              <a:t> – things may seem to be on the way up, for example recovering..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7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going</a:t>
            </a:r>
            <a:r>
              <a:rPr lang="en-US" baseline="0" dirty="0" smtClean="0"/>
              <a:t> down…. Indicating a possible problem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07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may appear </a:t>
            </a:r>
            <a:r>
              <a:rPr lang="en-US" baseline="0" dirty="0" smtClean="0"/>
              <a:t>stable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79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sampling through time… you may have 2 time periods, and then snippets of other data from colleagues..</a:t>
            </a:r>
            <a:r>
              <a:rPr lang="en-US" baseline="0" dirty="0" smtClean="0"/>
              <a:t> but they often do not fit well together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33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reality this ecology is driven by dynamic processes in space and time – which is hard to capture with snapshots of the system…. So how</a:t>
            </a:r>
            <a:r>
              <a:rPr lang="en-US" baseline="0" dirty="0" smtClean="0"/>
              <a:t> do we put something sensible together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47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option is to put together</a:t>
            </a:r>
            <a:r>
              <a:rPr lang="en-US" baseline="0" dirty="0" smtClean="0"/>
              <a:t> lots of data from different observers, operating in different places… this can create a more complete picture and capture something closer to reality.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33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use Bayesian techniques to attempt to do this – One of the key players</a:t>
            </a:r>
            <a:r>
              <a:rPr lang="en-US" baseline="0" dirty="0" smtClean="0"/>
              <a:t> in this field is Andrew </a:t>
            </a:r>
            <a:r>
              <a:rPr lang="en-US" dirty="0" err="1" smtClean="0"/>
              <a:t>Gelman</a:t>
            </a:r>
            <a:r>
              <a:rPr lang="en-US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Columbia University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who argues…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15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 to have good coverage of data – for example reasonable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overlap of treatments and controls or across gradients of dependant variables and drivers. For example, if have data on low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hervibory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one reef that has shifted to algae, and on another reef with high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herbivory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high coral, but no overlap in data exists, then it is difficult draw causal attribution…even where it may be present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96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have lots of data – if data are sparse, can not say</a:t>
            </a:r>
            <a:r>
              <a:rPr lang="en-US" baseline="0" dirty="0" smtClean="0"/>
              <a:t> a lot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35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need to be collected independently</a:t>
            </a:r>
            <a:r>
              <a:rPr lang="en-US" baseline="0" dirty="0" smtClean="0"/>
              <a:t> - ideally random, so drivers and effects are independent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8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handle missing data in a useful way. </a:t>
            </a:r>
            <a:r>
              <a:rPr lang="en-AU" dirty="0" smtClean="0">
                <a:solidFill>
                  <a:schemeClr val="tx1"/>
                </a:solidFill>
                <a:effectLst/>
              </a:rPr>
              <a:t>For example re-sample from the posterior distribution of sampled data you do have, to estimate with uncertainty what you missed.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6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 the way the data collected.. For example you may include country as a covariate to see if this is important</a:t>
            </a:r>
            <a:r>
              <a:rPr lang="en-US" baseline="0" dirty="0" smtClean="0"/>
              <a:t> for the data, or model potential bias among observers.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51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dealt with each of these issues in this recent paper….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47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5155309-6052-42DF-86D3-BD457984BA7D}" type="slidenum">
              <a:rPr lang="en-US" smtClean="0"/>
              <a:pPr eaLnBrk="1" hangingPunct="1"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</a:t>
            </a:r>
            <a:r>
              <a:rPr lang="en-US" baseline="0" dirty="0" smtClean="0"/>
              <a:t>talking about the concepts of how to infer patterns on reefs whilst acknowledging the imperfect data we have available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B80E8-426D-BA48-AA6E-025EE3FE813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0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B344-6CF4-504B-AE9C-FA1D44AC43FF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3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786FB-882A-FC4E-95A6-C567BB6258EE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5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83F2-4BC5-3345-987C-DAB8F7A45002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9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B60-245D-A14C-85AF-26A504B022E8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9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9A998-C6FB-5046-A769-E04CBE226539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2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3ED5-A2B9-084F-9D0F-0D41EC3306BC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0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89C4-8486-0949-BA7D-BC9577336485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3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3EDB-D6D7-CA4B-93F4-EC6ABCDAD95E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2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D0E3-B0E0-8841-876B-5093D6637006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3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1EAE-33F0-424E-9924-CE8F61A2D21E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6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EBD5-8A99-3440-86EA-1ABEE62CF8EB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8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653B5-89B3-C24C-A069-1A36243B9634}" type="datetime1">
              <a:rPr lang="en-CA" smtClean="0"/>
              <a:pPr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A8DE3-1F60-8240-9C0B-8EF63EC8B0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6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544" y="1464249"/>
            <a:ext cx="7772400" cy="2136201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latin typeface="Big Caslon"/>
                <a:cs typeface="Big Caslon"/>
              </a:rPr>
              <a:t>STOP MOTION DYNAMICS: INFERRING REEF FISH FUNCTIONAL ROLES ACROSS ECOSYSTEM STATES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311" y="4732722"/>
            <a:ext cx="3983307" cy="173945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spc="300" dirty="0" smtClean="0">
                <a:latin typeface="Big Caslon"/>
                <a:cs typeface="Big Caslon"/>
              </a:rPr>
              <a:t>AARON MACNEIL</a:t>
            </a:r>
          </a:p>
          <a:p>
            <a:pPr algn="l"/>
            <a:r>
              <a:rPr lang="en-US" sz="2400" b="1" spc="300" dirty="0" smtClean="0">
                <a:latin typeface="Big Caslon"/>
                <a:cs typeface="Big Caslon"/>
              </a:rPr>
              <a:t>NICK GRAHAM </a:t>
            </a:r>
          </a:p>
          <a:p>
            <a:pPr algn="l"/>
            <a:r>
              <a:rPr lang="en-US" sz="2400" spc="300" dirty="0" smtClean="0">
                <a:latin typeface="Big Caslon"/>
                <a:cs typeface="Big Caslon"/>
              </a:rPr>
              <a:t>ALISTAIR CHEAL </a:t>
            </a:r>
          </a:p>
          <a:p>
            <a:pPr algn="l"/>
            <a:r>
              <a:rPr lang="en-US" sz="2400" spc="300" dirty="0" smtClean="0">
                <a:latin typeface="Big Caslon"/>
                <a:cs typeface="Big Caslon"/>
              </a:rPr>
              <a:t>TIM MCCLANAHAN</a:t>
            </a:r>
            <a:endParaRPr lang="en-US" sz="2400" spc="300" dirty="0">
              <a:latin typeface="Big Caslon"/>
              <a:cs typeface="Big Caslo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aims_logo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028" y="5406448"/>
            <a:ext cx="1612182" cy="865204"/>
          </a:xfrm>
          <a:prstGeom prst="rect">
            <a:avLst/>
          </a:prstGeom>
        </p:spPr>
      </p:pic>
      <p:pic>
        <p:nvPicPr>
          <p:cNvPr id="6" name="Picture 5" descr="WCS_logo_color_forwebsi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550" y="5476289"/>
            <a:ext cx="781300" cy="795363"/>
          </a:xfrm>
          <a:prstGeom prst="rect">
            <a:avLst/>
          </a:prstGeom>
        </p:spPr>
      </p:pic>
      <p:pic>
        <p:nvPicPr>
          <p:cNvPr id="7" name="Picture 6" descr="jcu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31" y="5302583"/>
            <a:ext cx="1277303" cy="536467"/>
          </a:xfrm>
          <a:prstGeom prst="rect">
            <a:avLst/>
          </a:prstGeom>
        </p:spPr>
      </p:pic>
      <p:pic>
        <p:nvPicPr>
          <p:cNvPr id="8" name="Picture 7" descr="logohorizont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365" y="5966538"/>
            <a:ext cx="1728434" cy="389812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31090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_tall_iceberg-norm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3175" y="916758"/>
            <a:ext cx="3631976" cy="1157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AutoNum type="alphaLcParenBoth"/>
            </a:pPr>
            <a:r>
              <a:rPr lang="en-US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g Caslon"/>
                <a:cs typeface="Big Caslon"/>
              </a:rPr>
              <a:t> Observed</a:t>
            </a:r>
          </a:p>
          <a:p>
            <a:pPr marL="514350" indent="-514350" algn="l">
              <a:buAutoNum type="alphaLcParenBoth"/>
            </a:pPr>
            <a:r>
              <a:rPr lang="en-US" sz="2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g Caslon"/>
                <a:cs typeface="Big Caslon"/>
              </a:rPr>
              <a:t>Unobserved</a:t>
            </a:r>
            <a:endParaRPr lang="en-US" sz="2900" b="1" dirty="0">
              <a:solidFill>
                <a:schemeClr val="tx1">
                  <a:lumMod val="75000"/>
                  <a:lumOff val="25000"/>
                </a:schemeClr>
              </a:solidFill>
              <a:latin typeface="Big Caslon"/>
              <a:cs typeface="Big Caslon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338534" y="1584542"/>
            <a:ext cx="889302" cy="966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g Caslon"/>
                <a:cs typeface="Big Caslon"/>
              </a:rPr>
              <a:t>(a)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Big Caslon"/>
              <a:cs typeface="Big Caslon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165151" y="3407927"/>
            <a:ext cx="889302" cy="966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ig Caslon"/>
                <a:cs typeface="Big Caslon"/>
              </a:rPr>
              <a:t>(b)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Big Caslon"/>
              <a:cs typeface="Big Caslo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941" y="203140"/>
            <a:ext cx="437830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404040"/>
                </a:solidFill>
                <a:latin typeface="Big Caslon"/>
                <a:cs typeface="Big Caslon"/>
              </a:rPr>
              <a:t>MARINE ECOLOGY</a:t>
            </a:r>
            <a:endParaRPr lang="en-US" sz="3200" b="1" dirty="0">
              <a:solidFill>
                <a:srgbClr val="404040"/>
              </a:solidFill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352995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t="3048" r="58294" b="10489"/>
          <a:stretch/>
        </p:blipFill>
        <p:spPr>
          <a:xfrm>
            <a:off x="1130113" y="1024872"/>
            <a:ext cx="3337442" cy="46119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(1) Positive outlook</a:t>
            </a:r>
          </a:p>
        </p:txBody>
      </p:sp>
    </p:spTree>
    <p:extLst>
      <p:ext uri="{BB962C8B-B14F-4D97-AF65-F5344CB8AC3E}">
        <p14:creationId xmlns:p14="http://schemas.microsoft.com/office/powerpoint/2010/main" val="60838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2" t="3048" r="13035" b="10489"/>
          <a:stretch/>
        </p:blipFill>
        <p:spPr>
          <a:xfrm>
            <a:off x="4267014" y="1024872"/>
            <a:ext cx="3810233" cy="4611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</a:t>
            </a:r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11)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Negative outlook</a:t>
            </a:r>
          </a:p>
        </p:txBody>
      </p:sp>
    </p:spTree>
    <p:extLst>
      <p:ext uri="{BB962C8B-B14F-4D97-AF65-F5344CB8AC3E}">
        <p14:creationId xmlns:p14="http://schemas.microsoft.com/office/powerpoint/2010/main" val="304013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t="3048" r="32143" b="10489"/>
          <a:stretch/>
        </p:blipFill>
        <p:spPr>
          <a:xfrm>
            <a:off x="2729553" y="1024872"/>
            <a:ext cx="3823648" cy="46119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(11</a:t>
            </a:r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1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) Stable outlook</a:t>
            </a:r>
          </a:p>
        </p:txBody>
      </p:sp>
    </p:spTree>
    <p:extLst>
      <p:ext uri="{BB962C8B-B14F-4D97-AF65-F5344CB8AC3E}">
        <p14:creationId xmlns:p14="http://schemas.microsoft.com/office/powerpoint/2010/main" val="160316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7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t="3048" r="78549" b="10489"/>
          <a:stretch/>
        </p:blipFill>
        <p:spPr>
          <a:xfrm>
            <a:off x="1804847" y="1024872"/>
            <a:ext cx="1047257" cy="4611918"/>
          </a:xfrm>
          <a:prstGeom prst="rect">
            <a:avLst/>
          </a:prstGeom>
        </p:spPr>
      </p:pic>
      <p:pic>
        <p:nvPicPr>
          <p:cNvPr id="6" name="Picture 5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5" t="52545" r="45302" b="37221"/>
          <a:stretch/>
        </p:blipFill>
        <p:spPr>
          <a:xfrm>
            <a:off x="4545540" y="3665027"/>
            <a:ext cx="958129" cy="545856"/>
          </a:xfrm>
          <a:prstGeom prst="rect">
            <a:avLst/>
          </a:prstGeom>
        </p:spPr>
      </p:pic>
      <p:pic>
        <p:nvPicPr>
          <p:cNvPr id="7" name="Picture 6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6" t="23306" r="59831" b="65416"/>
          <a:stretch/>
        </p:blipFill>
        <p:spPr>
          <a:xfrm>
            <a:off x="3743387" y="2105441"/>
            <a:ext cx="601616" cy="601554"/>
          </a:xfrm>
          <a:prstGeom prst="rect">
            <a:avLst/>
          </a:prstGeom>
        </p:spPr>
      </p:pic>
      <p:pic>
        <p:nvPicPr>
          <p:cNvPr id="9" name="Picture 8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7" t="3048" r="33290" b="10489"/>
          <a:stretch/>
        </p:blipFill>
        <p:spPr>
          <a:xfrm>
            <a:off x="5503669" y="1024872"/>
            <a:ext cx="958128" cy="46119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(1v) Actual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1008" y="564706"/>
            <a:ext cx="2056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(Random colleague)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054368" y="1024872"/>
            <a:ext cx="0" cy="108056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8" idx="0"/>
          </p:cNvCxnSpPr>
          <p:nvPr/>
        </p:nvCxnSpPr>
        <p:spPr>
          <a:xfrm flipV="1">
            <a:off x="4898166" y="4210883"/>
            <a:ext cx="121897" cy="187038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84231" y="6081267"/>
            <a:ext cx="142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(PhD project)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03342" y="5685503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2003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87448" y="5670806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2007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8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7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t="3048" r="78549" b="10489"/>
          <a:stretch/>
        </p:blipFill>
        <p:spPr>
          <a:xfrm>
            <a:off x="1804847" y="1024872"/>
            <a:ext cx="1047257" cy="4611918"/>
          </a:xfrm>
          <a:prstGeom prst="rect">
            <a:avLst/>
          </a:prstGeom>
        </p:spPr>
      </p:pic>
      <p:pic>
        <p:nvPicPr>
          <p:cNvPr id="5" name="Picture 4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 r="13035" b="10489"/>
          <a:stretch/>
        </p:blipFill>
        <p:spPr>
          <a:xfrm>
            <a:off x="1141252" y="1024872"/>
            <a:ext cx="6935995" cy="46119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(v) Reality (</a:t>
            </a:r>
            <a:r>
              <a:rPr lang="en-US" sz="2800" spc="3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Nollie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Inward </a:t>
            </a:r>
            <a:r>
              <a:rPr lang="en-US" sz="2800" spc="3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Heelflip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)</a:t>
            </a:r>
            <a:endParaRPr lang="en-US" sz="2800" spc="300" dirty="0">
              <a:solidFill>
                <a:schemeClr val="tx1">
                  <a:lumMod val="50000"/>
                  <a:lumOff val="50000"/>
                </a:schemeClr>
              </a:solidFill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250038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t="3048" r="78549" b="10489"/>
          <a:stretch/>
        </p:blipFill>
        <p:spPr>
          <a:xfrm>
            <a:off x="1804847" y="1024872"/>
            <a:ext cx="1047257" cy="4611918"/>
          </a:xfrm>
          <a:prstGeom prst="rect">
            <a:avLst/>
          </a:prstGeom>
        </p:spPr>
      </p:pic>
      <p:pic>
        <p:nvPicPr>
          <p:cNvPr id="2" name="Picture 1" descr="xsdv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058" y="2382261"/>
            <a:ext cx="1286217" cy="1517510"/>
          </a:xfrm>
          <a:prstGeom prst="rect">
            <a:avLst/>
          </a:prstGeom>
        </p:spPr>
      </p:pic>
      <p:pic>
        <p:nvPicPr>
          <p:cNvPr id="3" name="Picture 2" descr="skateboarding-priest-240ds081910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7" t="11371"/>
          <a:stretch/>
        </p:blipFill>
        <p:spPr>
          <a:xfrm>
            <a:off x="6553200" y="2571959"/>
            <a:ext cx="1464430" cy="2268731"/>
          </a:xfrm>
          <a:prstGeom prst="rect">
            <a:avLst/>
          </a:prstGeom>
        </p:spPr>
      </p:pic>
      <p:pic>
        <p:nvPicPr>
          <p:cNvPr id="9" name="Picture 8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t="3048" r="78549" b="10489"/>
          <a:stretch/>
        </p:blipFill>
        <p:spPr>
          <a:xfrm>
            <a:off x="1804847" y="1024872"/>
            <a:ext cx="1047257" cy="4611918"/>
          </a:xfrm>
          <a:prstGeom prst="rect">
            <a:avLst/>
          </a:prstGeom>
        </p:spPr>
      </p:pic>
      <p:pic>
        <p:nvPicPr>
          <p:cNvPr id="11" name="Picture 10" descr="skateboarding-stop-mo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7" t="3048" r="33290" b="10489"/>
          <a:stretch/>
        </p:blipFill>
        <p:spPr>
          <a:xfrm>
            <a:off x="5503669" y="1024872"/>
            <a:ext cx="958128" cy="4611918"/>
          </a:xfrm>
          <a:prstGeom prst="rect">
            <a:avLst/>
          </a:prstGeom>
        </p:spPr>
      </p:pic>
      <p:pic>
        <p:nvPicPr>
          <p:cNvPr id="4" name="Picture 3" descr="animals-skateboarding-575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6" t="7792" r="16403" b="7320"/>
          <a:stretch/>
        </p:blipFill>
        <p:spPr>
          <a:xfrm>
            <a:off x="802154" y="2762695"/>
            <a:ext cx="1303501" cy="20779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(v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1) Something close</a:t>
            </a:r>
          </a:p>
        </p:txBody>
      </p:sp>
      <p:pic>
        <p:nvPicPr>
          <p:cNvPr id="13" name="Picture 12" descr="esf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675" y="2092622"/>
            <a:ext cx="1272484" cy="1748965"/>
          </a:xfrm>
          <a:prstGeom prst="rect">
            <a:avLst/>
          </a:prstGeom>
        </p:spPr>
      </p:pic>
      <p:pic>
        <p:nvPicPr>
          <p:cNvPr id="14" name="Picture 13" descr="Campus_Kids_New_Jersey_Skateboarding_10.jp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8" r="37435"/>
          <a:stretch/>
        </p:blipFill>
        <p:spPr>
          <a:xfrm flipH="1">
            <a:off x="2618141" y="2315422"/>
            <a:ext cx="100269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OBSERVATION-BASED INFERENCE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0893" y="4641742"/>
            <a:ext cx="72957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‘A well-conducted observational study can provide </a:t>
            </a:r>
            <a:r>
              <a:rPr lang="en-US" sz="2800" spc="300" dirty="0" smtClean="0">
                <a:latin typeface="Big Caslon"/>
                <a:cs typeface="Big Caslon"/>
              </a:rPr>
              <a:t>a good basis for drawing causal inferences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, provided that…’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8554" y="3831838"/>
            <a:ext cx="231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Big Caslon"/>
                <a:cs typeface="Big Caslon"/>
              </a:rPr>
              <a:t>Gelman</a:t>
            </a:r>
            <a:r>
              <a:rPr lang="en-US" dirty="0" smtClean="0">
                <a:latin typeface="Big Caslon"/>
                <a:cs typeface="Big Caslon"/>
              </a:rPr>
              <a:t> </a:t>
            </a:r>
            <a:r>
              <a:rPr lang="en-US" i="1" dirty="0" smtClean="0">
                <a:latin typeface="Big Caslon"/>
                <a:cs typeface="Big Caslon"/>
              </a:rPr>
              <a:t>et al</a:t>
            </a:r>
            <a:r>
              <a:rPr lang="en-US" dirty="0" smtClean="0">
                <a:latin typeface="Big Caslon"/>
                <a:cs typeface="Big Caslon"/>
              </a:rPr>
              <a:t>. 2004</a:t>
            </a:r>
            <a:endParaRPr lang="en-US" dirty="0">
              <a:latin typeface="Big Caslon"/>
              <a:cs typeface="Big Caslon"/>
            </a:endParaRPr>
          </a:p>
        </p:txBody>
      </p:sp>
      <p:pic>
        <p:nvPicPr>
          <p:cNvPr id="9" name="Picture 8" descr="gel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35" y="1340096"/>
            <a:ext cx="1562451" cy="237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OBSERVATION-BASED INFERENCE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(1) Reasonable overlap</a:t>
            </a:r>
          </a:p>
        </p:txBody>
      </p:sp>
      <p:pic>
        <p:nvPicPr>
          <p:cNvPr id="8" name="Picture 7" descr="Screen Shot 2012-06-24 at 9.25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45" y="2163207"/>
            <a:ext cx="7446010" cy="346456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22270" y="1811018"/>
            <a:ext cx="723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Yes</a:t>
            </a:r>
            <a:endParaRPr lang="en-US" sz="2800" dirty="0">
              <a:latin typeface="Big Caslon"/>
              <a:cs typeface="Big Caslo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39932" y="1811018"/>
            <a:ext cx="1749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No/maybe</a:t>
            </a:r>
            <a:endParaRPr lang="en-US" sz="2800" dirty="0"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271781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tmuch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88" y="2150269"/>
            <a:ext cx="7445079" cy="346412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OBSERVATION-BASED INFERENCE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(11) Have ‘a lot’ of data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22270" y="1811018"/>
            <a:ext cx="723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Yes</a:t>
            </a:r>
            <a:endParaRPr lang="en-US" sz="2800" dirty="0">
              <a:latin typeface="Big Caslon"/>
              <a:cs typeface="Big Caslo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3497" y="1811018"/>
            <a:ext cx="682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No</a:t>
            </a:r>
            <a:endParaRPr lang="en-US" sz="2800" dirty="0"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26670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OBSERVATION-BASED INFERENCE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(111) Data collected ignorantly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22270" y="1811018"/>
            <a:ext cx="723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Yes</a:t>
            </a:r>
            <a:endParaRPr lang="en-US" sz="2800" dirty="0">
              <a:latin typeface="Big Caslon"/>
              <a:cs typeface="Big Caslo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3497" y="1811018"/>
            <a:ext cx="682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No</a:t>
            </a:r>
            <a:endParaRPr lang="en-US" sz="2800" dirty="0">
              <a:latin typeface="Big Caslon"/>
              <a:cs typeface="Big Caslon"/>
            </a:endParaRPr>
          </a:p>
        </p:txBody>
      </p:sp>
      <p:pic>
        <p:nvPicPr>
          <p:cNvPr id="8" name="Picture 7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093" y="2838787"/>
            <a:ext cx="896836" cy="853239"/>
          </a:xfrm>
          <a:prstGeom prst="rect">
            <a:avLst/>
          </a:prstGeom>
        </p:spPr>
      </p:pic>
      <p:pic>
        <p:nvPicPr>
          <p:cNvPr id="9" name="Picture 8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905" y="3863368"/>
            <a:ext cx="896836" cy="853239"/>
          </a:xfrm>
          <a:prstGeom prst="rect">
            <a:avLst/>
          </a:prstGeom>
        </p:spPr>
      </p:pic>
      <p:pic>
        <p:nvPicPr>
          <p:cNvPr id="11" name="Picture 10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093" y="4900006"/>
            <a:ext cx="896836" cy="853239"/>
          </a:xfrm>
          <a:prstGeom prst="rect">
            <a:avLst/>
          </a:prstGeom>
        </p:spPr>
      </p:pic>
      <p:pic>
        <p:nvPicPr>
          <p:cNvPr id="15" name="Picture 14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95" y="2838787"/>
            <a:ext cx="896836" cy="853239"/>
          </a:xfrm>
          <a:prstGeom prst="rect">
            <a:avLst/>
          </a:prstGeom>
        </p:spPr>
      </p:pic>
      <p:pic>
        <p:nvPicPr>
          <p:cNvPr id="16" name="Picture 15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95" y="3863368"/>
            <a:ext cx="896836" cy="853239"/>
          </a:xfrm>
          <a:prstGeom prst="rect">
            <a:avLst/>
          </a:prstGeom>
        </p:spPr>
      </p:pic>
      <p:pic>
        <p:nvPicPr>
          <p:cNvPr id="17" name="Picture 16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95" y="4900006"/>
            <a:ext cx="896836" cy="853239"/>
          </a:xfrm>
          <a:prstGeom prst="rect">
            <a:avLst/>
          </a:prstGeom>
        </p:spPr>
      </p:pic>
      <p:pic>
        <p:nvPicPr>
          <p:cNvPr id="3" name="Picture 2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971" y="2824477"/>
            <a:ext cx="915625" cy="868230"/>
          </a:xfrm>
          <a:prstGeom prst="rect">
            <a:avLst/>
          </a:prstGeom>
        </p:spPr>
      </p:pic>
      <p:pic>
        <p:nvPicPr>
          <p:cNvPr id="19" name="Picture 18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40" y="3862686"/>
            <a:ext cx="915625" cy="868230"/>
          </a:xfrm>
          <a:prstGeom prst="rect">
            <a:avLst/>
          </a:prstGeom>
        </p:spPr>
      </p:pic>
      <p:pic>
        <p:nvPicPr>
          <p:cNvPr id="20" name="Picture 19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52" y="4899324"/>
            <a:ext cx="915625" cy="868230"/>
          </a:xfrm>
          <a:prstGeom prst="rect">
            <a:avLst/>
          </a:prstGeom>
        </p:spPr>
      </p:pic>
      <p:pic>
        <p:nvPicPr>
          <p:cNvPr id="21" name="Picture 20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042" y="2824477"/>
            <a:ext cx="915625" cy="868230"/>
          </a:xfrm>
          <a:prstGeom prst="rect">
            <a:avLst/>
          </a:prstGeom>
        </p:spPr>
      </p:pic>
      <p:pic>
        <p:nvPicPr>
          <p:cNvPr id="22" name="Picture 21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042" y="3849058"/>
            <a:ext cx="915625" cy="868230"/>
          </a:xfrm>
          <a:prstGeom prst="rect">
            <a:avLst/>
          </a:prstGeom>
        </p:spPr>
      </p:pic>
      <p:pic>
        <p:nvPicPr>
          <p:cNvPr id="23" name="Picture 22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042" y="4885696"/>
            <a:ext cx="915625" cy="8682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1307" y="2334238"/>
            <a:ext cx="213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Treatment    Control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405983" y="2340397"/>
            <a:ext cx="2137725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Treatment   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51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OBSERVATION-BASED INFERENCE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(1v) Tame missing data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22270" y="1811018"/>
            <a:ext cx="723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Yes</a:t>
            </a:r>
            <a:endParaRPr lang="en-US" sz="2800" dirty="0">
              <a:latin typeface="Big Caslon"/>
              <a:cs typeface="Big Caslo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3497" y="1811018"/>
            <a:ext cx="682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No</a:t>
            </a:r>
            <a:endParaRPr lang="en-US" sz="2800" dirty="0">
              <a:latin typeface="Big Caslon"/>
              <a:cs typeface="Big Caslon"/>
            </a:endParaRPr>
          </a:p>
        </p:txBody>
      </p:sp>
      <p:pic>
        <p:nvPicPr>
          <p:cNvPr id="8" name="Picture 7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093" y="2838787"/>
            <a:ext cx="896836" cy="853239"/>
          </a:xfrm>
          <a:prstGeom prst="rect">
            <a:avLst/>
          </a:prstGeom>
        </p:spPr>
      </p:pic>
      <p:pic>
        <p:nvPicPr>
          <p:cNvPr id="9" name="Picture 8" descr="jarvis_2008_IMG_1976.jpg"/>
          <p:cNvPicPr>
            <a:picLocks noChangeAspect="1"/>
          </p:cNvPicPr>
          <p:nvPr/>
        </p:nvPicPr>
        <p:blipFill>
          <a:blip r:embed="rId3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905" y="3863368"/>
            <a:ext cx="896836" cy="853239"/>
          </a:xfrm>
          <a:prstGeom prst="rect">
            <a:avLst/>
          </a:prstGeom>
        </p:spPr>
      </p:pic>
      <p:pic>
        <p:nvPicPr>
          <p:cNvPr id="11" name="Picture 10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093" y="4900006"/>
            <a:ext cx="896836" cy="853239"/>
          </a:xfrm>
          <a:prstGeom prst="rect">
            <a:avLst/>
          </a:prstGeom>
        </p:spPr>
      </p:pic>
      <p:pic>
        <p:nvPicPr>
          <p:cNvPr id="3" name="Picture 2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971" y="2824477"/>
            <a:ext cx="915625" cy="868230"/>
          </a:xfrm>
          <a:prstGeom prst="rect">
            <a:avLst/>
          </a:prstGeom>
        </p:spPr>
      </p:pic>
      <p:pic>
        <p:nvPicPr>
          <p:cNvPr id="19" name="Picture 18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40" y="3862686"/>
            <a:ext cx="915625" cy="868230"/>
          </a:xfrm>
          <a:prstGeom prst="rect">
            <a:avLst/>
          </a:prstGeom>
        </p:spPr>
      </p:pic>
      <p:pic>
        <p:nvPicPr>
          <p:cNvPr id="20" name="Picture 19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52" y="4899324"/>
            <a:ext cx="915625" cy="8682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1307" y="2334238"/>
            <a:ext cx="213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Treatment    Control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405983" y="2340397"/>
            <a:ext cx="2137725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Treatment    Control</a:t>
            </a:r>
            <a:endParaRPr lang="en-US" dirty="0"/>
          </a:p>
        </p:txBody>
      </p:sp>
      <p:pic>
        <p:nvPicPr>
          <p:cNvPr id="31" name="Picture 30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24" y="2821381"/>
            <a:ext cx="896836" cy="853239"/>
          </a:xfrm>
          <a:prstGeom prst="rect">
            <a:avLst/>
          </a:prstGeom>
        </p:spPr>
      </p:pic>
      <p:pic>
        <p:nvPicPr>
          <p:cNvPr id="33" name="Picture 32" descr="jarvis_2008_IMG_19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24" y="4882600"/>
            <a:ext cx="896836" cy="853239"/>
          </a:xfrm>
          <a:prstGeom prst="rect">
            <a:avLst/>
          </a:prstGeom>
        </p:spPr>
      </p:pic>
      <p:pic>
        <p:nvPicPr>
          <p:cNvPr id="34" name="Picture 33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002" y="2807071"/>
            <a:ext cx="915625" cy="868230"/>
          </a:xfrm>
          <a:prstGeom prst="rect">
            <a:avLst/>
          </a:prstGeom>
        </p:spPr>
      </p:pic>
      <p:pic>
        <p:nvPicPr>
          <p:cNvPr id="35" name="Picture 34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271" y="3845280"/>
            <a:ext cx="915625" cy="868230"/>
          </a:xfrm>
          <a:prstGeom prst="rect">
            <a:avLst/>
          </a:prstGeom>
        </p:spPr>
      </p:pic>
      <p:pic>
        <p:nvPicPr>
          <p:cNvPr id="36" name="Picture 35" descr="rub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083" y="4881918"/>
            <a:ext cx="915625" cy="868230"/>
          </a:xfrm>
          <a:prstGeom prst="rect">
            <a:avLst/>
          </a:prstGeom>
        </p:spPr>
      </p:pic>
      <p:pic>
        <p:nvPicPr>
          <p:cNvPr id="2" name="Picture 1" descr="ranef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28" y="4133889"/>
            <a:ext cx="1825257" cy="305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6786" y="4988725"/>
            <a:ext cx="1368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ample from </a:t>
            </a:r>
          </a:p>
          <a:p>
            <a:r>
              <a:rPr lang="en-US" dirty="0" smtClean="0"/>
              <a:t>posterior</a:t>
            </a:r>
            <a:endParaRPr lang="en-US" dirty="0"/>
          </a:p>
        </p:txBody>
      </p:sp>
      <p:sp>
        <p:nvSpPr>
          <p:cNvPr id="14" name="Up Arrow 13"/>
          <p:cNvSpPr/>
          <p:nvPr/>
        </p:nvSpPr>
        <p:spPr>
          <a:xfrm>
            <a:off x="4342726" y="4544955"/>
            <a:ext cx="333823" cy="47945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9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OBSERVATION-BASED INFERENCE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080" y="1073378"/>
            <a:ext cx="729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 </a:t>
            </a:r>
            <a:r>
              <a:rPr lang="en-US" sz="2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ig Caslon"/>
                <a:cs typeface="Big Caslon"/>
              </a:rPr>
              <a:t>(v) Acknowledge data collection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22270" y="1811018"/>
            <a:ext cx="723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Yes</a:t>
            </a:r>
            <a:endParaRPr lang="en-US" sz="2800" dirty="0">
              <a:latin typeface="Big Caslon"/>
              <a:cs typeface="Big Caslo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3497" y="1811018"/>
            <a:ext cx="682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Big Caslon"/>
                <a:cs typeface="Big Caslon"/>
              </a:rPr>
              <a:t>No</a:t>
            </a:r>
            <a:endParaRPr lang="en-US" sz="2800" dirty="0">
              <a:latin typeface="Big Caslon"/>
              <a:cs typeface="Big Caslon"/>
            </a:endParaRPr>
          </a:p>
        </p:txBody>
      </p:sp>
      <p:pic>
        <p:nvPicPr>
          <p:cNvPr id="2" name="Picture 1" descr="NickPolun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31" r="3453" b="10295"/>
          <a:stretch/>
        </p:blipFill>
        <p:spPr>
          <a:xfrm>
            <a:off x="1178158" y="2861837"/>
            <a:ext cx="1484547" cy="1489330"/>
          </a:xfrm>
          <a:prstGeom prst="rect">
            <a:avLst/>
          </a:prstGeom>
        </p:spPr>
      </p:pic>
      <p:pic>
        <p:nvPicPr>
          <p:cNvPr id="3" name="Picture 2" descr="Tim-McClanaha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r="14388"/>
          <a:stretch/>
        </p:blipFill>
        <p:spPr>
          <a:xfrm>
            <a:off x="2838172" y="2861837"/>
            <a:ext cx="1470616" cy="1489330"/>
          </a:xfrm>
          <a:prstGeom prst="rect">
            <a:avLst/>
          </a:prstGeom>
        </p:spPr>
      </p:pic>
      <p:pic>
        <p:nvPicPr>
          <p:cNvPr id="11" name="Picture 10" descr="Tim-McClanaha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r="14388"/>
          <a:stretch/>
        </p:blipFill>
        <p:spPr>
          <a:xfrm>
            <a:off x="6633689" y="2861837"/>
            <a:ext cx="1470616" cy="1489330"/>
          </a:xfrm>
          <a:prstGeom prst="rect">
            <a:avLst/>
          </a:prstGeom>
        </p:spPr>
      </p:pic>
      <p:pic>
        <p:nvPicPr>
          <p:cNvPr id="14" name="Picture 13" descr="Tim-McClanaha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r="14388"/>
          <a:stretch/>
        </p:blipFill>
        <p:spPr>
          <a:xfrm>
            <a:off x="4987606" y="2861837"/>
            <a:ext cx="1470616" cy="1489330"/>
          </a:xfrm>
          <a:prstGeom prst="rect">
            <a:avLst/>
          </a:prstGeom>
        </p:spPr>
      </p:pic>
      <p:pic>
        <p:nvPicPr>
          <p:cNvPr id="5" name="Picture 4" descr="latex-image-1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58" y="4823575"/>
            <a:ext cx="3158208" cy="291791"/>
          </a:xfrm>
          <a:prstGeom prst="rect">
            <a:avLst/>
          </a:prstGeom>
        </p:spPr>
      </p:pic>
      <p:pic>
        <p:nvPicPr>
          <p:cNvPr id="6" name="Picture 5" descr="latex-image-2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408" y="4835360"/>
            <a:ext cx="2363584" cy="28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0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MULTISPECIES REEF FISHERIES</a:t>
            </a:r>
            <a:endParaRPr lang="en-US" sz="3600" b="1" dirty="0">
              <a:latin typeface="Big Caslon"/>
              <a:cs typeface="Big Caslon"/>
            </a:endParaRPr>
          </a:p>
        </p:txBody>
      </p:sp>
      <p:pic>
        <p:nvPicPr>
          <p:cNvPr id="2" name="Picture 1" descr="mcclanahan_etal_2011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31" y="971847"/>
            <a:ext cx="5128244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744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214313" y="1196975"/>
            <a:ext cx="367347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200" dirty="0">
                <a:latin typeface="Big Caslon"/>
              </a:rPr>
              <a:t>Compiled &gt;300 surveys of shallow coral reefs from nine countries across the Indian Ocean. </a:t>
            </a:r>
          </a:p>
          <a:p>
            <a:pPr eaLnBrk="1" hangingPunct="1"/>
            <a:endParaRPr lang="en-US" sz="2200" dirty="0">
              <a:latin typeface="Big Caslon"/>
            </a:endParaRPr>
          </a:p>
          <a:p>
            <a:pPr eaLnBrk="1" hangingPunct="1"/>
            <a:r>
              <a:rPr lang="en-US" sz="2200" dirty="0">
                <a:latin typeface="Big Caslon"/>
              </a:rPr>
              <a:t>Evenly distributed among unregulated, restricted and no-take marine protected areas </a:t>
            </a:r>
          </a:p>
          <a:p>
            <a:pPr eaLnBrk="1" hangingPunct="1"/>
            <a:endParaRPr lang="en-AU" sz="2200" dirty="0">
              <a:latin typeface="Big Caslon"/>
            </a:endParaRPr>
          </a:p>
          <a:p>
            <a:pPr eaLnBrk="1" hangingPunct="1"/>
            <a:r>
              <a:rPr lang="en-AU" sz="2200" dirty="0">
                <a:latin typeface="Big Caslon"/>
              </a:rPr>
              <a:t>Used a suite of Bayesian </a:t>
            </a:r>
            <a:r>
              <a:rPr lang="en-AU" sz="2200" dirty="0" err="1">
                <a:latin typeface="Big Caslon"/>
              </a:rPr>
              <a:t>switchpoint</a:t>
            </a:r>
            <a:r>
              <a:rPr lang="en-AU" sz="2200" dirty="0">
                <a:latin typeface="Big Caslon"/>
              </a:rPr>
              <a:t> models to test for trend and variance thresholds</a:t>
            </a:r>
            <a:endParaRPr lang="en-US" sz="2200" dirty="0">
              <a:latin typeface="Big Caslon"/>
            </a:endParaRP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" t="9097" r="67174" b="7806"/>
          <a:stretch>
            <a:fillRect/>
          </a:stretch>
        </p:blipFill>
        <p:spPr bwMode="auto">
          <a:xfrm>
            <a:off x="4140200" y="1341438"/>
            <a:ext cx="4756150" cy="499586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6157913" y="3025775"/>
            <a:ext cx="2363787" cy="21463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SURVEYS AND ANALYSES</a:t>
            </a:r>
            <a:endParaRPr lang="en-US" sz="3600" b="1" dirty="0"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25771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3708400" y="5661025"/>
            <a:ext cx="4319588" cy="1014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AU" sz="2400" b="1" dirty="0">
                <a:latin typeface="Big Caslon"/>
              </a:rPr>
              <a:t>Measurable indicator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AU" sz="2400" b="1" dirty="0">
                <a:latin typeface="Big Caslon"/>
              </a:rPr>
              <a:t>&amp; tangible for management</a:t>
            </a:r>
            <a:endParaRPr lang="en-US" sz="2400" b="1" dirty="0">
              <a:latin typeface="Big Caslon"/>
            </a:endParaRP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179388" y="2492375"/>
            <a:ext cx="2160587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AU" sz="2400" b="1" dirty="0">
                <a:latin typeface="Big Caslon"/>
              </a:rPr>
              <a:t>Various indicators</a:t>
            </a:r>
            <a:endParaRPr lang="en-US" sz="2400" b="1" dirty="0">
              <a:latin typeface="Big Caslon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1295400" y="3079750"/>
            <a:ext cx="3384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87675" y="4772025"/>
            <a:ext cx="56165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7" name="TextBox 10"/>
          <p:cNvSpPr txBox="1">
            <a:spLocks noChangeArrowheads="1"/>
          </p:cNvSpPr>
          <p:nvPr/>
        </p:nvSpPr>
        <p:spPr bwMode="auto">
          <a:xfrm>
            <a:off x="5292725" y="4868863"/>
            <a:ext cx="1295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400" b="1"/>
              <a:t>Driver</a:t>
            </a:r>
            <a:endParaRPr lang="en-US" sz="2400" b="1"/>
          </a:p>
        </p:txBody>
      </p:sp>
      <p:sp>
        <p:nvSpPr>
          <p:cNvPr id="30728" name="TextBox 12"/>
          <p:cNvSpPr txBox="1">
            <a:spLocks noChangeArrowheads="1"/>
          </p:cNvSpPr>
          <p:nvPr/>
        </p:nvSpPr>
        <p:spPr bwMode="auto">
          <a:xfrm rot="-5400000">
            <a:off x="1590676" y="2738437"/>
            <a:ext cx="2247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400" b="1"/>
              <a:t>State Variable</a:t>
            </a:r>
            <a:endParaRPr lang="en-US" sz="2400" b="1"/>
          </a:p>
        </p:txBody>
      </p:sp>
      <p:cxnSp>
        <p:nvCxnSpPr>
          <p:cNvPr id="15" name="Straight Connector 14"/>
          <p:cNvCxnSpPr/>
          <p:nvPr/>
        </p:nvCxnSpPr>
        <p:spPr>
          <a:xfrm rot="10800000">
            <a:off x="5724525" y="2636838"/>
            <a:ext cx="24479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3419475" y="2636838"/>
            <a:ext cx="2305050" cy="5048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724525" y="2924175"/>
            <a:ext cx="2447925" cy="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5724525" y="2276475"/>
            <a:ext cx="2447925" cy="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3779838" y="2924175"/>
            <a:ext cx="1944687" cy="122555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>
            <a:off x="3419475" y="1916113"/>
            <a:ext cx="2376488" cy="360362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C:\Documents and Settings\jc205245\My Documents\Dropbox\EcosystemThreshold\For submission to PNAS\Revision\Re-submit\Cover photo's\Maybe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0" y="4935538"/>
            <a:ext cx="2411413" cy="1922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84080" y="134899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CAN THRESHOLDS BE IDENTIFIED</a:t>
            </a:r>
            <a:endParaRPr lang="en-US" sz="3600" b="1" dirty="0"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423817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3419475" y="981075"/>
            <a:ext cx="547211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400" dirty="0">
                <a:latin typeface="Big Caslon"/>
              </a:rPr>
              <a:t>Fishable Biomass (kg/ha)</a:t>
            </a:r>
          </a:p>
          <a:p>
            <a:pPr eaLnBrk="1" hangingPunct="1"/>
            <a:endParaRPr lang="en-AU" sz="2400" dirty="0">
              <a:latin typeface="Big Caslon"/>
            </a:endParaRPr>
          </a:p>
          <a:p>
            <a:pPr eaLnBrk="1" hangingPunct="1"/>
            <a:r>
              <a:rPr lang="en-AU" sz="2400" dirty="0">
                <a:latin typeface="Big Caslon"/>
              </a:rPr>
              <a:t>Intimately linked to fishing and overfishing known to have serious repercussions for the ecosystem</a:t>
            </a:r>
          </a:p>
          <a:p>
            <a:pPr eaLnBrk="1" hangingPunct="1"/>
            <a:endParaRPr lang="en-AU" sz="2400" dirty="0">
              <a:latin typeface="Big Caslon"/>
            </a:endParaRPr>
          </a:p>
          <a:p>
            <a:pPr eaLnBrk="1" hangingPunct="1"/>
            <a:r>
              <a:rPr lang="en-AU" sz="2400" dirty="0">
                <a:latin typeface="Big Caslon"/>
              </a:rPr>
              <a:t>Importantly, it is tangible &amp; influenced by managers and resource users</a:t>
            </a:r>
          </a:p>
        </p:txBody>
      </p:sp>
      <p:pic>
        <p:nvPicPr>
          <p:cNvPr id="3" name="Picture 6" descr="DSC02952"/>
          <p:cNvPicPr>
            <a:picLocks noChangeAspect="1" noChangeArrowheads="1"/>
          </p:cNvPicPr>
          <p:nvPr/>
        </p:nvPicPr>
        <p:blipFill>
          <a:blip r:embed="rId2"/>
          <a:srcRect t="9086" r="6453" b="15053"/>
          <a:stretch>
            <a:fillRect/>
          </a:stretch>
        </p:blipFill>
        <p:spPr bwMode="auto">
          <a:xfrm>
            <a:off x="0" y="0"/>
            <a:ext cx="3095625" cy="4581525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t="9618" b="13501"/>
          <a:stretch>
            <a:fillRect/>
          </a:stretch>
        </p:blipFill>
        <p:spPr bwMode="auto">
          <a:xfrm>
            <a:off x="-17463" y="4554538"/>
            <a:ext cx="9161463" cy="2303462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19475" y="19347"/>
            <a:ext cx="4926095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ECOSYSTEM DRIVER</a:t>
            </a:r>
            <a:endParaRPr lang="en-US" sz="3600" b="1" dirty="0">
              <a:latin typeface="Big Caslon"/>
              <a:cs typeface="Big Caslon"/>
            </a:endParaRPr>
          </a:p>
        </p:txBody>
      </p:sp>
    </p:spTree>
    <p:extLst>
      <p:ext uri="{BB962C8B-B14F-4D97-AF65-F5344CB8AC3E}">
        <p14:creationId xmlns:p14="http://schemas.microsoft.com/office/powerpoint/2010/main" val="396273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0" y="1628775"/>
            <a:ext cx="3500438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Big Caslon"/>
              </a:rPr>
              <a:t>Used ecosystem metrics that represent key ecological states and processes thought to influence ecological shifts </a:t>
            </a:r>
          </a:p>
          <a:p>
            <a:pPr eaLnBrk="1" hangingPunct="1"/>
            <a:endParaRPr lang="en-US" sz="2400" dirty="0">
              <a:latin typeface="Big Caslon"/>
            </a:endParaRPr>
          </a:p>
        </p:txBody>
      </p:sp>
      <p:pic>
        <p:nvPicPr>
          <p:cNvPr id="32771" name="ccfdbce6-1a3b-4272-8f98-35dc34e80953" descr="16191D32-1C85-4190-A59B-740FC962368F@eastl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>
            <a:fillRect/>
          </a:stretch>
        </p:blipFill>
        <p:spPr bwMode="auto">
          <a:xfrm>
            <a:off x="3371850" y="766763"/>
            <a:ext cx="577215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5340350" y="6448426"/>
            <a:ext cx="3803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000" b="1" dirty="0" smtClean="0">
                <a:latin typeface="Big Caslon"/>
              </a:rPr>
              <a:t>McClanahan et </a:t>
            </a:r>
            <a:r>
              <a:rPr lang="en-AU" sz="2000" b="1" dirty="0">
                <a:latin typeface="Big Caslon"/>
              </a:rPr>
              <a:t>al. 2011 PNAS</a:t>
            </a:r>
            <a:endParaRPr lang="en-US" sz="2000" b="1" dirty="0">
              <a:latin typeface="Big Caslon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4055" y="0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ECOSYSTEM STATE INDICATORS</a:t>
            </a:r>
            <a:endParaRPr lang="en-US" sz="3600" b="1" dirty="0">
              <a:latin typeface="Big Caslon"/>
              <a:cs typeface="Big Caslo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43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igure_2_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6840537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6045200" y="4751388"/>
            <a:ext cx="268288" cy="2667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7" name="Isosceles Triangle 6"/>
          <p:cNvSpPr/>
          <p:nvPr/>
        </p:nvSpPr>
        <p:spPr>
          <a:xfrm>
            <a:off x="5981700" y="5224463"/>
            <a:ext cx="425450" cy="361950"/>
          </a:xfrm>
          <a:prstGeom prst="triangle">
            <a:avLst/>
          </a:prstGeom>
          <a:solidFill>
            <a:srgbClr val="FFC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6054725" y="5849938"/>
            <a:ext cx="268288" cy="2667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4822" name="TextBox 8"/>
          <p:cNvSpPr txBox="1">
            <a:spLocks noChangeArrowheads="1"/>
          </p:cNvSpPr>
          <p:nvPr/>
        </p:nvSpPr>
        <p:spPr bwMode="auto">
          <a:xfrm>
            <a:off x="6423025" y="4719638"/>
            <a:ext cx="676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MPA</a:t>
            </a:r>
          </a:p>
        </p:txBody>
      </p:sp>
      <p:sp>
        <p:nvSpPr>
          <p:cNvPr id="34823" name="TextBox 9"/>
          <p:cNvSpPr txBox="1">
            <a:spLocks noChangeArrowheads="1"/>
          </p:cNvSpPr>
          <p:nvPr/>
        </p:nvSpPr>
        <p:spPr bwMode="auto">
          <a:xfrm>
            <a:off x="6434138" y="5186363"/>
            <a:ext cx="128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Gear rest.</a:t>
            </a:r>
          </a:p>
        </p:txBody>
      </p:sp>
      <p:sp>
        <p:nvSpPr>
          <p:cNvPr id="34824" name="TextBox 10"/>
          <p:cNvSpPr txBox="1">
            <a:spLocks noChangeArrowheads="1"/>
          </p:cNvSpPr>
          <p:nvPr/>
        </p:nvSpPr>
        <p:spPr bwMode="auto">
          <a:xfrm>
            <a:off x="6443663" y="5732463"/>
            <a:ext cx="7397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Open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1550" y="0"/>
            <a:ext cx="4321175" cy="2205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53350" y="0"/>
            <a:ext cx="1390650" cy="1190625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704138" y="890588"/>
            <a:ext cx="1168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Macroalgae</a:t>
            </a:r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2875" y="1341438"/>
            <a:ext cx="1381125" cy="120015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705725" y="2259013"/>
            <a:ext cx="1547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Macroalg / coral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4830" name="TextBox 3"/>
          <p:cNvSpPr txBox="1">
            <a:spLocks noChangeArrowheads="1"/>
          </p:cNvSpPr>
          <p:nvPr/>
        </p:nvSpPr>
        <p:spPr bwMode="auto">
          <a:xfrm rot="-5400000">
            <a:off x="-2270919" y="4187032"/>
            <a:ext cx="4941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000" b="1" dirty="0" smtClean="0">
                <a:latin typeface="Big Caslon"/>
              </a:rPr>
              <a:t>McClanahan </a:t>
            </a:r>
            <a:r>
              <a:rPr lang="en-AU" sz="2000" b="1" dirty="0">
                <a:latin typeface="Big Caslon"/>
              </a:rPr>
              <a:t>et al. 2011 PNAS</a:t>
            </a:r>
            <a:endParaRPr lang="en-US" sz="2000" b="1" dirty="0">
              <a:latin typeface="Big Caslo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542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igure_2_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6840537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6045200" y="4751388"/>
            <a:ext cx="268288" cy="2667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7" name="Isosceles Triangle 6"/>
          <p:cNvSpPr/>
          <p:nvPr/>
        </p:nvSpPr>
        <p:spPr>
          <a:xfrm>
            <a:off x="5981700" y="5224463"/>
            <a:ext cx="425450" cy="361950"/>
          </a:xfrm>
          <a:prstGeom prst="triangle">
            <a:avLst/>
          </a:prstGeom>
          <a:solidFill>
            <a:srgbClr val="FFC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6054725" y="5849938"/>
            <a:ext cx="268288" cy="2667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5846" name="TextBox 8"/>
          <p:cNvSpPr txBox="1">
            <a:spLocks noChangeArrowheads="1"/>
          </p:cNvSpPr>
          <p:nvPr/>
        </p:nvSpPr>
        <p:spPr bwMode="auto">
          <a:xfrm>
            <a:off x="6423025" y="4719638"/>
            <a:ext cx="676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MPA</a:t>
            </a:r>
          </a:p>
        </p:txBody>
      </p:sp>
      <p:sp>
        <p:nvSpPr>
          <p:cNvPr id="35847" name="TextBox 9"/>
          <p:cNvSpPr txBox="1">
            <a:spLocks noChangeArrowheads="1"/>
          </p:cNvSpPr>
          <p:nvPr/>
        </p:nvSpPr>
        <p:spPr bwMode="auto">
          <a:xfrm>
            <a:off x="6434138" y="5186363"/>
            <a:ext cx="128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Gear rest.</a:t>
            </a:r>
          </a:p>
        </p:txBody>
      </p:sp>
      <p:sp>
        <p:nvSpPr>
          <p:cNvPr id="35848" name="TextBox 10"/>
          <p:cNvSpPr txBox="1">
            <a:spLocks noChangeArrowheads="1"/>
          </p:cNvSpPr>
          <p:nvPr/>
        </p:nvSpPr>
        <p:spPr bwMode="auto">
          <a:xfrm>
            <a:off x="6443663" y="5732463"/>
            <a:ext cx="7397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Open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92725" y="0"/>
            <a:ext cx="2232025" cy="2205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7638" y="0"/>
            <a:ext cx="1390650" cy="118110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7699375" y="904875"/>
            <a:ext cx="1527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Predation index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 rot="-5400000">
            <a:off x="-2270919" y="4187032"/>
            <a:ext cx="4941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000" b="1" dirty="0" smtClean="0">
                <a:latin typeface="Big Caslon"/>
              </a:rPr>
              <a:t>McClanahan </a:t>
            </a:r>
            <a:r>
              <a:rPr lang="en-AU" sz="2000" b="1" dirty="0">
                <a:latin typeface="Big Caslon"/>
              </a:rPr>
              <a:t>et al. 2011 PNAS</a:t>
            </a:r>
            <a:endParaRPr lang="en-US" sz="2000" b="1" dirty="0">
              <a:latin typeface="Big Caslo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01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igure_2_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6840537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6045200" y="4751388"/>
            <a:ext cx="268288" cy="2667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7" name="Isosceles Triangle 6"/>
          <p:cNvSpPr/>
          <p:nvPr/>
        </p:nvSpPr>
        <p:spPr>
          <a:xfrm>
            <a:off x="5981700" y="5224463"/>
            <a:ext cx="425450" cy="361950"/>
          </a:xfrm>
          <a:prstGeom prst="triangle">
            <a:avLst/>
          </a:prstGeom>
          <a:solidFill>
            <a:srgbClr val="FFC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6054725" y="5849938"/>
            <a:ext cx="268288" cy="2667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6870" name="TextBox 8"/>
          <p:cNvSpPr txBox="1">
            <a:spLocks noChangeArrowheads="1"/>
          </p:cNvSpPr>
          <p:nvPr/>
        </p:nvSpPr>
        <p:spPr bwMode="auto">
          <a:xfrm>
            <a:off x="6423025" y="4719638"/>
            <a:ext cx="676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MPA</a:t>
            </a:r>
          </a:p>
        </p:txBody>
      </p:sp>
      <p:sp>
        <p:nvSpPr>
          <p:cNvPr id="36871" name="TextBox 9"/>
          <p:cNvSpPr txBox="1">
            <a:spLocks noChangeArrowheads="1"/>
          </p:cNvSpPr>
          <p:nvPr/>
        </p:nvSpPr>
        <p:spPr bwMode="auto">
          <a:xfrm>
            <a:off x="6434138" y="5186363"/>
            <a:ext cx="128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Gear rest.</a:t>
            </a:r>
          </a:p>
        </p:txBody>
      </p:sp>
      <p:sp>
        <p:nvSpPr>
          <p:cNvPr id="36872" name="TextBox 10"/>
          <p:cNvSpPr txBox="1">
            <a:spLocks noChangeArrowheads="1"/>
          </p:cNvSpPr>
          <p:nvPr/>
        </p:nvSpPr>
        <p:spPr bwMode="auto">
          <a:xfrm>
            <a:off x="6443663" y="5732463"/>
            <a:ext cx="7397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Open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1550" y="2205038"/>
            <a:ext cx="6696075" cy="21320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53350" y="0"/>
            <a:ext cx="1390650" cy="1228725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0650" y="1341438"/>
            <a:ext cx="1403350" cy="121920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53350" y="2636838"/>
            <a:ext cx="1390650" cy="1228725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877" name="Rectangle 17"/>
          <p:cNvSpPr>
            <a:spLocks noChangeArrowheads="1"/>
          </p:cNvSpPr>
          <p:nvPr/>
        </p:nvSpPr>
        <p:spPr bwMode="auto">
          <a:xfrm>
            <a:off x="7710488" y="949325"/>
            <a:ext cx="1338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Fish richness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6878" name="Rectangle 18"/>
          <p:cNvSpPr>
            <a:spLocks noChangeArrowheads="1"/>
          </p:cNvSpPr>
          <p:nvPr/>
        </p:nvSpPr>
        <p:spPr bwMode="auto">
          <a:xfrm>
            <a:off x="7739063" y="2303463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% herbivores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6879" name="Rectangle 19"/>
          <p:cNvSpPr>
            <a:spLocks noChangeArrowheads="1"/>
          </p:cNvSpPr>
          <p:nvPr/>
        </p:nvSpPr>
        <p:spPr bwMode="auto">
          <a:xfrm>
            <a:off x="7670800" y="3582988"/>
            <a:ext cx="1527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Urchin biomass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 rot="-5400000">
            <a:off x="-2270919" y="4187032"/>
            <a:ext cx="4941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000" b="1" dirty="0" smtClean="0">
                <a:latin typeface="Big Caslon"/>
              </a:rPr>
              <a:t>McClanahan </a:t>
            </a:r>
            <a:r>
              <a:rPr lang="en-AU" sz="2000" b="1" dirty="0">
                <a:latin typeface="Big Caslon"/>
              </a:rPr>
              <a:t>et al. 2011 PNAS</a:t>
            </a:r>
            <a:endParaRPr lang="en-US" sz="2000" b="1" dirty="0">
              <a:latin typeface="Big Caslo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igure_2_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6840537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6045200" y="4751388"/>
            <a:ext cx="268288" cy="2667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7" name="Isosceles Triangle 6"/>
          <p:cNvSpPr/>
          <p:nvPr/>
        </p:nvSpPr>
        <p:spPr>
          <a:xfrm>
            <a:off x="5981700" y="5224463"/>
            <a:ext cx="425450" cy="361950"/>
          </a:xfrm>
          <a:prstGeom prst="triangle">
            <a:avLst/>
          </a:prstGeom>
          <a:solidFill>
            <a:srgbClr val="FFC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6054725" y="5849938"/>
            <a:ext cx="268288" cy="2667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7894" name="TextBox 8"/>
          <p:cNvSpPr txBox="1">
            <a:spLocks noChangeArrowheads="1"/>
          </p:cNvSpPr>
          <p:nvPr/>
        </p:nvSpPr>
        <p:spPr bwMode="auto">
          <a:xfrm>
            <a:off x="6423025" y="4719638"/>
            <a:ext cx="676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MPA</a:t>
            </a:r>
          </a:p>
        </p:txBody>
      </p:sp>
      <p:sp>
        <p:nvSpPr>
          <p:cNvPr id="37895" name="TextBox 9"/>
          <p:cNvSpPr txBox="1">
            <a:spLocks noChangeArrowheads="1"/>
          </p:cNvSpPr>
          <p:nvPr/>
        </p:nvSpPr>
        <p:spPr bwMode="auto">
          <a:xfrm>
            <a:off x="6434138" y="5186363"/>
            <a:ext cx="128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Gear rest.</a:t>
            </a:r>
          </a:p>
        </p:txBody>
      </p:sp>
      <p:sp>
        <p:nvSpPr>
          <p:cNvPr id="37896" name="TextBox 10"/>
          <p:cNvSpPr txBox="1">
            <a:spLocks noChangeArrowheads="1"/>
          </p:cNvSpPr>
          <p:nvPr/>
        </p:nvSpPr>
        <p:spPr bwMode="auto">
          <a:xfrm>
            <a:off x="6443663" y="5732463"/>
            <a:ext cx="7397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latin typeface="Comic Sans MS" pitchFamily="66" charset="0"/>
              </a:rPr>
              <a:t>Open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2988" y="4292600"/>
            <a:ext cx="4321175" cy="213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2875" y="0"/>
            <a:ext cx="1381125" cy="1228725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7638" y="1327150"/>
            <a:ext cx="1390650" cy="1190625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900" name="Rectangle 17"/>
          <p:cNvSpPr>
            <a:spLocks noChangeArrowheads="1"/>
          </p:cNvSpPr>
          <p:nvPr/>
        </p:nvSpPr>
        <p:spPr bwMode="auto">
          <a:xfrm>
            <a:off x="7713663" y="949325"/>
            <a:ext cx="1217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% calcifying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7901" name="Rectangle 18"/>
          <p:cNvSpPr>
            <a:spLocks noChangeArrowheads="1"/>
          </p:cNvSpPr>
          <p:nvPr/>
        </p:nvSpPr>
        <p:spPr bwMode="auto">
          <a:xfrm>
            <a:off x="7696200" y="2228850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% hard coral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 rot="-5400000">
            <a:off x="-2270919" y="4187032"/>
            <a:ext cx="4941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000" b="1" dirty="0" smtClean="0">
                <a:latin typeface="Big Caslon"/>
              </a:rPr>
              <a:t>McClanahan </a:t>
            </a:r>
            <a:r>
              <a:rPr lang="en-AU" sz="2000" b="1" dirty="0">
                <a:latin typeface="Big Caslon"/>
              </a:rPr>
              <a:t>et al. 2011 PNAS</a:t>
            </a:r>
            <a:endParaRPr lang="en-US" sz="2000" b="1" dirty="0">
              <a:latin typeface="Big Caslo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45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 descr="Figure_3_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21" y="797718"/>
            <a:ext cx="5641242" cy="591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4667250" y="3055937"/>
            <a:ext cx="598488" cy="314007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pic>
        <p:nvPicPr>
          <p:cNvPr id="52230" name="Picture 6" descr="C:\DATA\Smart Futures work\Recovery workshop\Working ideas\Josh\N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13" y="3322638"/>
            <a:ext cx="11557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 descr="C:\DATA\Smart Futures work\Recovery workshop\Working ideas\Josh\Spea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3465513"/>
            <a:ext cx="984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8" descr="C:\DATA\Smart Futures work\Recovery workshop\Working ideas\Josh\Trap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13" y="4618038"/>
            <a:ext cx="2008187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4" name="Picture 10" descr="http://www.reefresilience.org/images/C5d2_GBR-zoning.png"/>
          <p:cNvPicPr>
            <a:picLocks noChangeAspect="1" noChangeArrowheads="1"/>
          </p:cNvPicPr>
          <p:nvPr/>
        </p:nvPicPr>
        <p:blipFill>
          <a:blip r:embed="rId7"/>
          <a:srcRect l="15160" r="44026" b="51036"/>
          <a:stretch>
            <a:fillRect/>
          </a:stretch>
        </p:blipFill>
        <p:spPr bwMode="auto">
          <a:xfrm>
            <a:off x="6594475" y="369888"/>
            <a:ext cx="2052638" cy="2754312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8" name="TextBox 3"/>
          <p:cNvSpPr txBox="1">
            <a:spLocks noChangeArrowheads="1"/>
          </p:cNvSpPr>
          <p:nvPr/>
        </p:nvSpPr>
        <p:spPr bwMode="auto">
          <a:xfrm>
            <a:off x="5423694" y="6453188"/>
            <a:ext cx="378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sz="2000" b="1" dirty="0" smtClean="0">
                <a:latin typeface="Big Caslon"/>
              </a:rPr>
              <a:t>McClanahan et </a:t>
            </a:r>
            <a:r>
              <a:rPr lang="en-AU" sz="2000" b="1" dirty="0">
                <a:latin typeface="Big Caslon"/>
              </a:rPr>
              <a:t>al. 2011 PNAS</a:t>
            </a:r>
            <a:endParaRPr lang="en-US" sz="2000" b="1" dirty="0">
              <a:latin typeface="Big Caslon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6192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REGIONAL PERFORMANCE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05025" y="914578"/>
            <a:ext cx="3714750" cy="5538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019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192"/>
            <a:ext cx="8553770" cy="836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ig Caslon"/>
                <a:cs typeface="Big Caslon"/>
              </a:rPr>
              <a:t>CONCLUSIONS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0995" y="950556"/>
            <a:ext cx="80327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ig Caslon"/>
              </a:rPr>
              <a:t>This talk presented </a:t>
            </a:r>
            <a:r>
              <a:rPr lang="en-AU" sz="2400" dirty="0" smtClean="0">
                <a:latin typeface="Big Caslon"/>
              </a:rPr>
              <a:t>concepts </a:t>
            </a:r>
            <a:r>
              <a:rPr lang="en-AU" sz="2400" dirty="0">
                <a:latin typeface="Big Caslon"/>
              </a:rPr>
              <a:t>of how to infer patterns on reefs whilst acknowledging and trying to sensibly model the imperfect data we have </a:t>
            </a:r>
            <a:r>
              <a:rPr lang="en-AU" sz="2400" dirty="0" smtClean="0">
                <a:latin typeface="Big Caslon"/>
              </a:rPr>
              <a:t>available</a:t>
            </a:r>
          </a:p>
          <a:p>
            <a:endParaRPr lang="en-US" sz="2400" dirty="0">
              <a:latin typeface="Big Caslon"/>
            </a:endParaRPr>
          </a:p>
          <a:p>
            <a:r>
              <a:rPr lang="en-US" sz="2400" dirty="0" smtClean="0">
                <a:latin typeface="Big Caslon"/>
              </a:rPr>
              <a:t>In such a way, large data sets may be utilized to tackle complex patterns in ecology</a:t>
            </a:r>
            <a:endParaRPr lang="en-AU" sz="2400" dirty="0">
              <a:latin typeface="Big Caslo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02" y="3429000"/>
            <a:ext cx="4570412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1502" y="3429000"/>
            <a:ext cx="4572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544" y="1464249"/>
            <a:ext cx="7772400" cy="2136201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latin typeface="Big Caslon"/>
                <a:cs typeface="Big Caslon"/>
              </a:rPr>
              <a:t>STOP MOTION DYNAMICS: INFERRING REEF FISH FUNCTIONAL ROLES ACROSS ECOSYSTEM STATES</a:t>
            </a:r>
            <a:endParaRPr lang="en-US" sz="3600" b="1" dirty="0">
              <a:latin typeface="Big Caslon"/>
              <a:cs typeface="Big Caslo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311" y="4732722"/>
            <a:ext cx="3983307" cy="173945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spc="300" dirty="0" smtClean="0">
                <a:latin typeface="Big Caslon"/>
                <a:cs typeface="Big Caslon"/>
              </a:rPr>
              <a:t>AARON MACNEIL</a:t>
            </a:r>
          </a:p>
          <a:p>
            <a:pPr algn="l"/>
            <a:r>
              <a:rPr lang="en-US" sz="2400" b="1" spc="300" dirty="0" smtClean="0">
                <a:latin typeface="Big Caslon"/>
                <a:cs typeface="Big Caslon"/>
              </a:rPr>
              <a:t>NICK GRAHAM </a:t>
            </a:r>
          </a:p>
          <a:p>
            <a:pPr algn="l"/>
            <a:r>
              <a:rPr lang="en-US" sz="2400" spc="300" dirty="0" smtClean="0">
                <a:latin typeface="Big Caslon"/>
                <a:cs typeface="Big Caslon"/>
              </a:rPr>
              <a:t>ALISTAIR CHEAL </a:t>
            </a:r>
          </a:p>
          <a:p>
            <a:pPr algn="l"/>
            <a:r>
              <a:rPr lang="en-US" sz="2400" spc="300" dirty="0" smtClean="0">
                <a:latin typeface="Big Caslon"/>
                <a:cs typeface="Big Caslon"/>
              </a:rPr>
              <a:t>TIM MCCLANAHAN</a:t>
            </a:r>
            <a:endParaRPr lang="en-US" sz="2400" spc="300" dirty="0">
              <a:latin typeface="Big Caslon"/>
              <a:cs typeface="Big Caslo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8DE3-1F60-8240-9C0B-8EF63EC8B00C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aims_logo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028" y="5406448"/>
            <a:ext cx="1612182" cy="865204"/>
          </a:xfrm>
          <a:prstGeom prst="rect">
            <a:avLst/>
          </a:prstGeom>
        </p:spPr>
      </p:pic>
      <p:pic>
        <p:nvPicPr>
          <p:cNvPr id="6" name="Picture 5" descr="WCS_logo_color_forwebsi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550" y="5476289"/>
            <a:ext cx="781300" cy="795363"/>
          </a:xfrm>
          <a:prstGeom prst="rect">
            <a:avLst/>
          </a:prstGeom>
        </p:spPr>
      </p:pic>
      <p:pic>
        <p:nvPicPr>
          <p:cNvPr id="8" name="Picture 7" descr="jcu_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31" y="5302583"/>
            <a:ext cx="1277303" cy="536467"/>
          </a:xfrm>
          <a:prstGeom prst="rect">
            <a:avLst/>
          </a:prstGeom>
        </p:spPr>
      </p:pic>
      <p:pic>
        <p:nvPicPr>
          <p:cNvPr id="9" name="Picture 8" descr="logohorizont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365" y="5966538"/>
            <a:ext cx="1728434" cy="389812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120193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2|3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4242</TotalTime>
  <Words>884</Words>
  <Application>Microsoft Office PowerPoint</Application>
  <PresentationFormat>On-screen Show (4:3)</PresentationFormat>
  <Paragraphs>156</Paragraphs>
  <Slides>26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STOP MOTION DYNAMICS: INFERRING REEF FISH FUNCTIONAL ROLES ACROSS ECOSYSTEM STATES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STOP MOTION DYNAMICS: INFERRING REEF FISH FUNCTIONAL ROLES ACROSS ECOSYSTEM STATES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OBSERVATIONAL ECOLOGY AT LARGE SCALES</dc:title>
  <dc:creator>Aaron MacNeil</dc:creator>
  <cp:lastModifiedBy>ruser</cp:lastModifiedBy>
  <cp:revision>63</cp:revision>
  <dcterms:created xsi:type="dcterms:W3CDTF">2012-06-24T23:33:32Z</dcterms:created>
  <dcterms:modified xsi:type="dcterms:W3CDTF">2012-07-08T23:09:52Z</dcterms:modified>
</cp:coreProperties>
</file>